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1" r:id="rId5"/>
    <p:sldId id="279" r:id="rId6"/>
    <p:sldId id="262" r:id="rId7"/>
    <p:sldId id="278" r:id="rId8"/>
    <p:sldId id="288" r:id="rId9"/>
    <p:sldId id="263" r:id="rId10"/>
    <p:sldId id="275" r:id="rId11"/>
    <p:sldId id="274" r:id="rId12"/>
    <p:sldId id="276" r:id="rId13"/>
    <p:sldId id="277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60" r:id="rId22"/>
    <p:sldId id="28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E2A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C1B0-EE77-4A99-B0E3-2340F0142000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FBF4-4AD2-4F07-93C9-AF5D54A0BA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4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FBF4-4AD2-4F07-93C9-AF5D54A0BA3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rosoft\Documents\DOCUMENTOS%20PAULO\Vem%20Pra%20Mim%20-%20Apelo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IÇÃO 3 O PEC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56" y="0"/>
            <a:ext cx="9180512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217024" y="260648"/>
            <a:ext cx="4067944" cy="432048"/>
          </a:xfrm>
          <a:prstGeom prst="rect">
            <a:avLst/>
          </a:prstGeom>
          <a:solidFill>
            <a:srgbClr val="000E2A"/>
          </a:solidFill>
          <a:ln>
            <a:solidFill>
              <a:srgbClr val="000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52520" y="2513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CURSO BÍBLICO</a:t>
            </a:r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8" name="Imagem 17" descr="Imagem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040" y="5960081"/>
            <a:ext cx="1728192" cy="7092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46249"/>
            <a:ext cx="3240360" cy="132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6 -0.01041 L -1.23038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74746E-6 L -1.00781 -0.0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0" name="Imagem 9" descr="imag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" t="26145" r="689" b="5174"/>
          <a:stretch>
            <a:fillRect/>
          </a:stretch>
        </p:blipFill>
        <p:spPr>
          <a:xfrm>
            <a:off x="35496" y="3212976"/>
            <a:ext cx="9064190" cy="280831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9512" y="1268760"/>
            <a:ext cx="8604448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Arial Black" pitchFamily="34" charset="0"/>
              </a:rPr>
              <a:t>COMO IDENTIFICAR</a:t>
            </a:r>
          </a:p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Arial Black" pitchFamily="34" charset="0"/>
              </a:rPr>
              <a:t> UM PASSAGEM DA BÍBLIA</a:t>
            </a:r>
            <a:endParaRPr lang="pt-BR" sz="4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79712" y="28436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NÚMERO DO CAPITULO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1619672" y="5157192"/>
            <a:ext cx="28803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NOME DO LIVRO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55976" y="5301208"/>
            <a:ext cx="32403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NÚMEROS DOS VERCICULOS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9" name="Imagem 18" descr="citacoes (1)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533" y="1601059"/>
            <a:ext cx="5377619" cy="393688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40152" y="1772816"/>
            <a:ext cx="2448272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</a:rPr>
              <a:t>A Bíblia </a:t>
            </a:r>
            <a:r>
              <a:rPr lang="pt-BR" sz="4400" b="1" smtClean="0">
                <a:solidFill>
                  <a:schemeClr val="accent3">
                    <a:lumMod val="50000"/>
                  </a:schemeClr>
                </a:solidFill>
              </a:rPr>
              <a:t>se divide em </a:t>
            </a:r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</a:rPr>
              <a:t>livro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</a:rPr>
              <a:t>Capitulo e Versículo</a:t>
            </a:r>
            <a:endParaRPr lang="pt-BR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e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968" y="1052736"/>
            <a:ext cx="4946576" cy="2311987"/>
          </a:xfrm>
          <a:prstGeom prst="rect">
            <a:avLst/>
          </a:prstGeom>
          <a:ln>
            <a:noFill/>
          </a:ln>
          <a:effectLst>
            <a:softEdge rad="762000"/>
          </a:effectLst>
        </p:spPr>
      </p:pic>
      <p:pic>
        <p:nvPicPr>
          <p:cNvPr id="10" name="Imagem 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716016" cy="3059161"/>
          </a:xfrm>
          <a:prstGeom prst="rect">
            <a:avLst/>
          </a:prstGeom>
          <a:ln>
            <a:noFill/>
          </a:ln>
          <a:effectLst>
            <a:softEdge rad="762000"/>
          </a:effectLst>
        </p:spPr>
      </p:pic>
      <p:pic>
        <p:nvPicPr>
          <p:cNvPr id="11" name="Imagem 10" descr="Leitura-Bíblica-267x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639836"/>
            <a:ext cx="4752528" cy="2717156"/>
          </a:xfrm>
          <a:prstGeom prst="rect">
            <a:avLst/>
          </a:prstGeom>
          <a:ln>
            <a:noFill/>
          </a:ln>
          <a:effectLst>
            <a:softEdge rad="6604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3" name="Imagem 12" descr="leeeendo-a-biblia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356992"/>
            <a:ext cx="4608512" cy="3168352"/>
          </a:xfrm>
          <a:prstGeom prst="rect">
            <a:avLst/>
          </a:prstGeom>
          <a:ln>
            <a:noFill/>
          </a:ln>
          <a:effectLst>
            <a:softEdge rad="838200"/>
          </a:effectLst>
        </p:spPr>
      </p:pic>
      <p:sp>
        <p:nvSpPr>
          <p:cNvPr id="15" name="CaixaDeTexto 14"/>
          <p:cNvSpPr txBox="1"/>
          <p:nvPr/>
        </p:nvSpPr>
        <p:spPr>
          <a:xfrm>
            <a:off x="144016" y="2977788"/>
            <a:ext cx="8820472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 A BÍBLIA É FONTE INESGOTAVEL </a:t>
            </a:r>
            <a:endParaRPr lang="pt-B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08304" y="557007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João 5:39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527379_435876709781560_1692612826_n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149709"/>
            <a:ext cx="9144000" cy="6303627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3711_514002521963899_1946121913_n.jpg"/>
          <p:cNvPicPr>
            <a:picLocks noChangeAspect="1"/>
          </p:cNvPicPr>
          <p:nvPr/>
        </p:nvPicPr>
        <p:blipFill>
          <a:blip r:embed="rId2" cstate="print"/>
          <a:srcRect t="5040" b="6761"/>
          <a:stretch>
            <a:fillRect/>
          </a:stretch>
        </p:blipFill>
        <p:spPr>
          <a:xfrm>
            <a:off x="-1" y="548680"/>
            <a:ext cx="9161919" cy="606052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1772816"/>
            <a:ext cx="3131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0E2A"/>
                </a:solidFill>
              </a:rPr>
              <a:t>“Toda a Escritura é inspirada por Deus e útil para o ensino, para a repreensão, para correção, para educação na justiça, afim de que o homem de Deus seja perfeito e perfeitamente habilitado para toda a boa obra </a:t>
            </a:r>
            <a:endParaRPr lang="pt-BR" sz="2400" b="1" dirty="0">
              <a:solidFill>
                <a:srgbClr val="000E2A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96744" y="5877272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II Timóteo 3:16-17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idia-indoor-eletrico-eletricidade-luz-energia-economia-conta-desperdicio-lampada-fonte-inspiracao-criatividade-criativo-invencao-inteligencia-solucao-potencia-brilho-acesa-1271795892542_61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976664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5085184"/>
            <a:ext cx="417646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pt-BR" sz="4000" dirty="0" smtClean="0">
                <a:solidFill>
                  <a:srgbClr val="C00000"/>
                </a:solidFill>
              </a:rPr>
              <a:t>Salmos 119:105</a:t>
            </a:r>
            <a:endParaRPr lang="pt-BR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lick digital\Pictures\lâmpada\energia-e130056839246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65" y="1201739"/>
            <a:ext cx="3841959" cy="51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9592" y="1340768"/>
            <a:ext cx="7128792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C00000"/>
                </a:solidFill>
                <a:latin typeface="Arial Black" pitchFamily="34" charset="0"/>
              </a:rPr>
              <a:t>O QUE A BÍBLIA É PARA NÓS</a:t>
            </a:r>
            <a:endParaRPr lang="pt-BR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lhas se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692695"/>
            <a:ext cx="9180512" cy="5936731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1412776"/>
            <a:ext cx="874846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C00000"/>
                </a:solidFill>
                <a:latin typeface="Arial Black" pitchFamily="34" charset="0"/>
              </a:rPr>
              <a:t>Até quando a palavra de</a:t>
            </a:r>
          </a:p>
          <a:p>
            <a:pPr algn="ctr"/>
            <a:r>
              <a:rPr lang="pt-BR" sz="4000" dirty="0" smtClean="0">
                <a:solidFill>
                  <a:srgbClr val="C00000"/>
                </a:solidFill>
                <a:latin typeface="Arial Black" pitchFamily="34" charset="0"/>
              </a:rPr>
              <a:t> Deus terá validade?</a:t>
            </a:r>
            <a:endParaRPr lang="pt-BR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8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1566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1" name="Imagem 10" descr="folha-sec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0" b="98940" l="500" r="100000">
                        <a14:backgroundMark x1="30000" y1="67491" x2="70500" y2="77032"/>
                        <a14:backgroundMark x1="70750" y1="75972" x2="70750" y2="75972"/>
                        <a14:backgroundMark x1="9250" y1="90459" x2="11750" y2="90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528" y="2348880"/>
            <a:ext cx="5745346" cy="424847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9552" y="1196752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“Seca-se a erva e cai a sua flor, mas a </a:t>
            </a:r>
            <a:r>
              <a:rPr lang="pt-BR" sz="3600" b="1" dirty="0" smtClean="0">
                <a:solidFill>
                  <a:srgbClr val="C00000"/>
                </a:solidFill>
              </a:rPr>
              <a:t>palavra de nosso Deus </a:t>
            </a:r>
            <a:r>
              <a:rPr lang="pt-BR" sz="2800" dirty="0" smtClean="0"/>
              <a:t>permanece  </a:t>
            </a:r>
            <a:r>
              <a:rPr lang="pt-BR" sz="3600" b="1" dirty="0" smtClean="0">
                <a:solidFill>
                  <a:srgbClr val="FFC000"/>
                </a:solidFill>
              </a:rPr>
              <a:t>eternamente</a:t>
            </a:r>
            <a:r>
              <a:rPr lang="pt-BR" sz="2800" dirty="0" smtClean="0"/>
              <a:t>”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144" y="23488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Isaias 40:8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20072" y="40050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“Passará os céus e a terra, porém as minhas palavras </a:t>
            </a:r>
            <a:r>
              <a:rPr lang="pt-BR" sz="4000" dirty="0" smtClean="0">
                <a:solidFill>
                  <a:srgbClr val="0070C0"/>
                </a:solidFill>
              </a:rPr>
              <a:t>não passarã</a:t>
            </a:r>
            <a:r>
              <a:rPr lang="pt-BR" sz="3600" dirty="0" smtClean="0">
                <a:solidFill>
                  <a:srgbClr val="0070C0"/>
                </a:solidFill>
              </a:rPr>
              <a:t>o</a:t>
            </a:r>
            <a:r>
              <a:rPr lang="pt-BR" sz="2800" dirty="0" smtClean="0"/>
              <a:t>”.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28184" y="55172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Mateus 24:35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Receitas caseiras para a dor de ouvi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76672"/>
            <a:ext cx="9180512" cy="6096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4016" y="908720"/>
            <a:ext cx="3275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“Mas Ele disse: Antes bem aventurado são os que ouvem a Palavra de Deus e a guardam”. 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Lucas 11:28</a:t>
            </a:r>
            <a:endParaRPr lang="pt-BR" sz="2800" dirty="0">
              <a:solidFill>
                <a:srgbClr val="C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6064" y="1092800"/>
            <a:ext cx="370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“Achando-se as tuas palavras, logo as comi, e a tua palavra foi para mim o gozo e alegria do meu coração; porque pelo teu nome sou chamado, ó SENHOR Deus dos Exércitos.”</a:t>
            </a:r>
          </a:p>
          <a:p>
            <a:r>
              <a:rPr lang="pt-BR" sz="2400" dirty="0" smtClean="0">
                <a:solidFill>
                  <a:srgbClr val="C00000"/>
                </a:solidFill>
              </a:rPr>
              <a:t>Jeremias 15:16</a:t>
            </a:r>
            <a:endParaRPr lang="pt-BR" sz="2400" dirty="0">
              <a:solidFill>
                <a:srgbClr val="C00000"/>
              </a:solidFill>
            </a:endParaRPr>
          </a:p>
        </p:txBody>
      </p:sp>
      <p:pic>
        <p:nvPicPr>
          <p:cNvPr id="10" name="Imagem 9" descr="10_dietas_mais_bizarras_do_mundo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530335" y="2132856"/>
            <a:ext cx="6218129" cy="410445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340768" y="4170784"/>
            <a:ext cx="1403648" cy="1130424"/>
          </a:xfrm>
          <a:prstGeom prst="rect">
            <a:avLst/>
          </a:prstGeom>
          <a:solidFill>
            <a:srgbClr val="6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rgbClr val="600000"/>
                  </a:solidFill>
                </a:ln>
                <a:latin typeface="Arial Narrow" pitchFamily="34" charset="0"/>
              </a:rPr>
              <a:t>01</a:t>
            </a:r>
            <a:endParaRPr lang="pt-BR" sz="6600" b="1" dirty="0">
              <a:ln>
                <a:solidFill>
                  <a:srgbClr val="600000"/>
                </a:solidFill>
              </a:ln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452594" y="2292843"/>
            <a:ext cx="3312371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rgbClr val="000E2A"/>
                </a:solidFill>
                <a:latin typeface="Arial Narrow" pitchFamily="34" charset="0"/>
              </a:rPr>
              <a:t>A PALAVRA DE DEUS</a:t>
            </a:r>
            <a:endParaRPr lang="pt-BR" sz="20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7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19672" y="4133979"/>
            <a:ext cx="7236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b="1" dirty="0" smtClean="0">
                <a:solidFill>
                  <a:srgbClr val="002060"/>
                </a:solidFill>
              </a:rPr>
              <a:t>Deus revelou-se de maneira especial ao ser humano através da Bíblia. No livro de Deus podemos encontrar orientações e o conhecimento que nos liberta do pecado</a:t>
            </a:r>
          </a:p>
          <a:p>
            <a:pPr indent="457200" algn="just"/>
            <a:r>
              <a:rPr lang="pt-BR" b="1" dirty="0" smtClean="0">
                <a:solidFill>
                  <a:srgbClr val="002060"/>
                </a:solidFill>
              </a:rPr>
              <a:t> e nos darão uma nova vida. A Bíblia transformará nosso viver e mudará nossa atitude. Através dela encontramos o caminho da felicidade eterna.</a:t>
            </a:r>
          </a:p>
          <a:p>
            <a:pPr indent="457200" algn="just"/>
            <a:r>
              <a:rPr lang="pt-BR" b="1" dirty="0" smtClean="0">
                <a:solidFill>
                  <a:srgbClr val="002060"/>
                </a:solidFill>
              </a:rPr>
              <a:t>Agora conheceremos um pouco mais a respeito a respeito da Bíblia.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  <p:pic>
        <p:nvPicPr>
          <p:cNvPr id="6" name="Imagem 5" descr="Scan_Pic0019.jpg"/>
          <p:cNvPicPr>
            <a:picLocks noChangeAspect="1"/>
          </p:cNvPicPr>
          <p:nvPr/>
        </p:nvPicPr>
        <p:blipFill>
          <a:blip r:embed="rId6" cstate="print">
            <a:lum bright="-20000" contrast="20000"/>
          </a:blip>
          <a:srcRect l="73114" t="6951" r="4333" b="63650"/>
          <a:stretch>
            <a:fillRect/>
          </a:stretch>
        </p:blipFill>
        <p:spPr>
          <a:xfrm rot="16200000">
            <a:off x="2969970" y="-1655199"/>
            <a:ext cx="3964334" cy="8568953"/>
          </a:xfrm>
          <a:prstGeom prst="rect">
            <a:avLst/>
          </a:prstGeom>
          <a:ln>
            <a:noFill/>
          </a:ln>
          <a:effectLst>
            <a:softEdge rad="11303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er-a-biblia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-36512" y="332656"/>
            <a:ext cx="9144000" cy="6165304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8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1566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940152" y="3717032"/>
            <a:ext cx="305983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859983" y="4924325"/>
            <a:ext cx="4176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“Santifica-os na verdade, a Tua Palavra é a verdade</a:t>
            </a:r>
            <a:r>
              <a:rPr lang="pt-BR" sz="2800" b="1" dirty="0" smtClean="0">
                <a:solidFill>
                  <a:srgbClr val="002060"/>
                </a:solidFill>
              </a:rPr>
              <a:t>.” João 17:17</a:t>
            </a:r>
            <a:endParaRPr lang="pt-BR" sz="20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868144" y="2348880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Ler a Bíblia diariamente. </a:t>
            </a:r>
            <a:r>
              <a:rPr lang="pt-BR" sz="2400" b="1" i="1" dirty="0" smtClean="0">
                <a:solidFill>
                  <a:srgbClr val="C00000"/>
                </a:solidFill>
              </a:rPr>
              <a:t>Deuteronômio 17:19.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Praticar os seus ensinos. </a:t>
            </a:r>
            <a:r>
              <a:rPr lang="pt-BR" sz="2400" b="1" i="1" dirty="0" smtClean="0">
                <a:solidFill>
                  <a:srgbClr val="C00000"/>
                </a:solidFill>
              </a:rPr>
              <a:t>Apocalipse 1:3.</a:t>
            </a:r>
            <a:endParaRPr lang="pt-BR" sz="2400" b="1" i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31840" y="1268760"/>
            <a:ext cx="5284780" cy="584775"/>
          </a:xfrm>
          <a:prstGeom prst="rect">
            <a:avLst/>
          </a:prstGeom>
          <a:noFill/>
          <a:effectLst>
            <a:outerShdw dist="25400" dir="492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Nós precisamos todos os dias: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lipboard01_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1536731"/>
            <a:ext cx="5807907" cy="53212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24544" y="116632"/>
            <a:ext cx="5724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Jesus te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 convida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 agora a tomar 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uma decisão!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ffany Lt B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900608" y="3933056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Não perca 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mais tempo,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Vem!!!</a:t>
            </a:r>
            <a:endParaRPr lang="pt-BR" sz="4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ffany Lt BT" pitchFamily="18" charset="0"/>
            </a:endParaRPr>
          </a:p>
        </p:txBody>
      </p:sp>
      <p:pic>
        <p:nvPicPr>
          <p:cNvPr id="8" name="Vem Pra Mim - Apel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10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1566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5" name="Espaço Reservado para Conteúdo 3" descr="Jesus.png"/>
          <p:cNvPicPr>
            <a:picLocks noGrp="1" noChangeAspect="1"/>
          </p:cNvPicPr>
          <p:nvPr>
            <p:ph idx="1"/>
          </p:nvPr>
        </p:nvPicPr>
        <p:blipFill>
          <a:blip r:embed="rId8" cstate="print">
            <a:lum contrast="30000"/>
          </a:blip>
          <a:srcRect b="33425"/>
          <a:stretch>
            <a:fillRect/>
          </a:stretch>
        </p:blipFill>
        <p:spPr>
          <a:xfrm>
            <a:off x="2555776" y="-42687"/>
            <a:ext cx="8568953" cy="6900687"/>
          </a:xfrm>
        </p:spPr>
      </p:pic>
      <p:pic>
        <p:nvPicPr>
          <p:cNvPr id="9" name="Picture 2" descr="http://sol2611.files.wordpress.com/2012/05/es-lindo.gif?w=50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1044" y="-343645"/>
            <a:ext cx="3467100" cy="2476501"/>
          </a:xfrm>
          <a:prstGeom prst="rect">
            <a:avLst/>
          </a:prstGeom>
          <a:noFill/>
        </p:spPr>
      </p:pic>
      <p:pic>
        <p:nvPicPr>
          <p:cNvPr id="16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6355655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7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6642" y="1318890"/>
            <a:ext cx="8317358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sz="4400" b="1" dirty="0" err="1" smtClean="0">
                <a:solidFill>
                  <a:srgbClr val="92D050"/>
                </a:solidFill>
              </a:rPr>
              <a:t>MMinha</a:t>
            </a:r>
            <a:r>
              <a:rPr lang="pt-BR" sz="4400" b="1" dirty="0" smtClean="0">
                <a:solidFill>
                  <a:srgbClr val="92D050"/>
                </a:solidFill>
              </a:rPr>
              <a:t> Decisão</a:t>
            </a:r>
            <a:endParaRPr lang="pt-BR" sz="4400" b="1" dirty="0">
              <a:solidFill>
                <a:srgbClr val="92D05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7504" y="1078310"/>
            <a:ext cx="1291058" cy="1198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51967" y="1218357"/>
            <a:ext cx="986294" cy="9144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?</a:t>
            </a:r>
            <a:endParaRPr lang="pt-BR" sz="7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3" name="Espaço Reservado para Conteúdo 3" descr="Jesus.pn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30000"/>
          </a:blip>
          <a:srcRect b="33425"/>
          <a:stretch>
            <a:fillRect/>
          </a:stretch>
        </p:blipFill>
        <p:spPr>
          <a:xfrm>
            <a:off x="2627783" y="-27384"/>
            <a:ext cx="8568953" cy="6900687"/>
          </a:xfrm>
        </p:spPr>
      </p:pic>
      <p:sp>
        <p:nvSpPr>
          <p:cNvPr id="12" name="CaixaDeTexto 11"/>
          <p:cNvSpPr txBox="1"/>
          <p:nvPr/>
        </p:nvSpPr>
        <p:spPr>
          <a:xfrm>
            <a:off x="539552" y="2348880"/>
            <a:ext cx="4680520" cy="1200329"/>
          </a:xfrm>
          <a:prstGeom prst="rect">
            <a:avLst/>
          </a:prstGeom>
          <a:noFill/>
          <a:effectLst>
            <a:outerShdw blurRad="25400" dist="38100" dir="6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latin typeface="Arial Black" pitchFamily="34" charset="0"/>
              </a:rPr>
              <a:t>Crer que a Bíblia é a Palavra de Deus, inspirada pelo Espírito Santo. </a:t>
            </a:r>
            <a:endParaRPr lang="pt-BR" sz="24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9552" y="3861048"/>
            <a:ext cx="4032448" cy="830997"/>
          </a:xfrm>
          <a:prstGeom prst="rect">
            <a:avLst/>
          </a:prstGeom>
          <a:noFill/>
          <a:effectLst>
            <a:outerShdw blurRad="25400" dist="381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latin typeface="Arial Black" pitchFamily="34" charset="0"/>
              </a:rPr>
              <a:t>Aceito a Bíblia como regra de fé.</a:t>
            </a:r>
            <a:endParaRPr lang="pt-BR" sz="24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013176"/>
            <a:ext cx="5256584" cy="830997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latin typeface="Arial Black" pitchFamily="34" charset="0"/>
              </a:rPr>
              <a:t>Prometo estudar e </a:t>
            </a:r>
          </a:p>
          <a:p>
            <a:r>
              <a:rPr lang="pt-BR" sz="2400" b="1" dirty="0" smtClean="0">
                <a:solidFill>
                  <a:srgbClr val="92D050"/>
                </a:solidFill>
                <a:latin typeface="Arial Black" pitchFamily="34" charset="0"/>
              </a:rPr>
              <a:t>praticar os seus ensinos.</a:t>
            </a:r>
            <a:endParaRPr lang="pt-BR" sz="24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Que outros nomes recebe a Bíblia por parte dos escritores sagrados?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5" y="2564904"/>
            <a:ext cx="7992889" cy="153233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Lucas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8:21 -  “Minha mãe e meus irmãos são aqueles que ouvem a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Palavra de Deus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 a praticam”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59" y="4097238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Mateus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21:42 -  “Disse-lhes Jesus: Nunca lestes nas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Escrituras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...”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0329" y="5243130"/>
            <a:ext cx="7992889" cy="57888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Isaías 34:16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- “Buscai no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Livro do Senhor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 lede;...”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3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86769" y="2887163"/>
            <a:ext cx="7992889" cy="200906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“Porque nunca jamais qualquer profecia foi dada por vontade humana, entretanto, homens santos falaram da parte de Deus movidos pelo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Espírito Santo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63888" y="2492896"/>
            <a:ext cx="221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Pedro 1:21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322765"/>
            <a:ext cx="915521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Quem inspirou os escritores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da Bíblia?</a:t>
            </a:r>
          </a:p>
        </p:txBody>
      </p:sp>
      <p:sp>
        <p:nvSpPr>
          <p:cNvPr id="13" name="Elipse 12"/>
          <p:cNvSpPr/>
          <p:nvPr/>
        </p:nvSpPr>
        <p:spPr>
          <a:xfrm>
            <a:off x="371499" y="1441284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rot="21151896">
            <a:off x="473544" y="135882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1677" y="3055003"/>
            <a:ext cx="7992889" cy="153233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“Examinai as Escrituras, porque julgais ter nelas a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vida eterna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, e são elas mesmas que testificam de mim”.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63888" y="2636912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João 5:39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5618" y="1331958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Que devem buscar nas escrituras os que 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examinam?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36" y="2996952"/>
            <a:ext cx="7992889" cy="248578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“Toda a Escritura é inspirada por Deus e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útil para o ensino, para a repreensão, para a correção, para a educação na justiça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, a fim de que o homem de Deus seja perfeito e perfeitamente habilitado para toda boa obra”.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47862" y="2637068"/>
            <a:ext cx="3044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Timóteo 3:16-17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11887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Qual é a utilidade das Santas 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Escrituras?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1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36" y="3284984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Lâmpada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para os meus pés é a Tua Palavra e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luz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para o meu caminho”.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2943" y="2761764"/>
            <a:ext cx="255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Salmos 119:105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O que Deus deseja que Sua palavra seja para nós, neste mundo de pecado, erro e morte?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4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8052" y="3016116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Seca-se a erva e cai a sua flor, mas a Palavra de nosso Deus permanece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eternamente”.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71024" y="2636912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Isaías 40:8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9976" y="4605640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Passará o céu e a terra, porém as minhas palavras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 passarão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02948" y="4226436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Mateus 24:35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Por quanto tempo permanecerá a Palavra 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de Deus?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7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animBg="1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8052" y="3016116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 Ele disse: Antes bem-aventurados são os que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ouvem a Palavra de Deus e a guarda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71024" y="2636912"/>
            <a:ext cx="2009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Lucas 11:28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2460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Sobre quem pronuncia Cristo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Sua benção?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2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2" name="Imagem 11" descr="Bíblia de estu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019" y="897966"/>
            <a:ext cx="7103961" cy="5008655"/>
          </a:xfrm>
          <a:prstGeom prst="rect">
            <a:avLst/>
          </a:prstGeom>
          <a:ln>
            <a:noFill/>
          </a:ln>
          <a:effectLst>
            <a:softEdge rad="914400"/>
          </a:effectLst>
        </p:spPr>
      </p:pic>
      <p:sp>
        <p:nvSpPr>
          <p:cNvPr id="13" name="CaixaDeTexto 12"/>
          <p:cNvSpPr txBox="1"/>
          <p:nvPr/>
        </p:nvSpPr>
        <p:spPr>
          <a:xfrm>
            <a:off x="1115616" y="1147391"/>
            <a:ext cx="7272808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  <a:latin typeface="Arial Black" pitchFamily="34" charset="0"/>
              </a:rPr>
              <a:t>Nomes dado a Bíblia</a:t>
            </a:r>
            <a:endParaRPr lang="pt-BR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53" y="4734272"/>
            <a:ext cx="8426227" cy="1143000"/>
          </a:xfrm>
          <a:effectLst>
            <a:outerShdw dist="35921" sx="1000" sy="1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</a:rPr>
              <a:t>	A </a:t>
            </a:r>
            <a:r>
              <a:rPr lang="pt-BR" sz="2000" b="1" dirty="0">
                <a:solidFill>
                  <a:srgbClr val="002060"/>
                </a:solidFill>
              </a:rPr>
              <a:t>Bíblia é um tesouro de valor inestimável. Esse tesouro, que está ao alcance de todos, nos revela o caminho da salvação. Ela tem recebido vários nomes, alguns a chamam simplesmente: </a:t>
            </a:r>
            <a:r>
              <a:rPr lang="pt-BR" sz="2000" b="1" dirty="0">
                <a:solidFill>
                  <a:srgbClr val="FFC000"/>
                </a:solidFill>
              </a:rPr>
              <a:t>Bíblia</a:t>
            </a:r>
            <a:r>
              <a:rPr lang="pt-BR" sz="2000" b="1" dirty="0">
                <a:solidFill>
                  <a:srgbClr val="002060"/>
                </a:solidFill>
              </a:rPr>
              <a:t>, outros de </a:t>
            </a:r>
            <a:r>
              <a:rPr lang="pt-BR" sz="2000" b="1" dirty="0">
                <a:solidFill>
                  <a:srgbClr val="C00000"/>
                </a:solidFill>
              </a:rPr>
              <a:t>Escrituras Sagradas</a:t>
            </a:r>
            <a:r>
              <a:rPr lang="pt-BR" sz="2000" b="1" dirty="0">
                <a:solidFill>
                  <a:srgbClr val="002060"/>
                </a:solidFill>
              </a:rPr>
              <a:t>, </a:t>
            </a:r>
            <a:r>
              <a:rPr lang="pt-BR" sz="2000" b="1" dirty="0" smtClean="0">
                <a:solidFill>
                  <a:srgbClr val="92D050"/>
                </a:solidFill>
              </a:rPr>
              <a:t>O livro </a:t>
            </a:r>
            <a:r>
              <a:rPr lang="pt-BR" sz="2000" b="1" dirty="0">
                <a:solidFill>
                  <a:srgbClr val="92D050"/>
                </a:solidFill>
              </a:rPr>
              <a:t>dos livros</a:t>
            </a:r>
            <a:r>
              <a:rPr lang="pt-BR" sz="2000" b="1" dirty="0">
                <a:solidFill>
                  <a:srgbClr val="002060"/>
                </a:solidFill>
              </a:rPr>
              <a:t>, </a:t>
            </a:r>
            <a:r>
              <a:rPr lang="pt-BR" sz="2000" b="1" dirty="0" smtClean="0">
                <a:solidFill>
                  <a:srgbClr val="7030A0"/>
                </a:solidFill>
              </a:rPr>
              <a:t>O divino </a:t>
            </a:r>
            <a:r>
              <a:rPr lang="pt-BR" sz="2000" b="1" dirty="0">
                <a:solidFill>
                  <a:srgbClr val="7030A0"/>
                </a:solidFill>
              </a:rPr>
              <a:t>livro </a:t>
            </a:r>
            <a:r>
              <a:rPr lang="pt-BR" sz="2000" b="1" dirty="0">
                <a:solidFill>
                  <a:srgbClr val="002060"/>
                </a:solidFill>
              </a:rPr>
              <a:t>ou a palavra de Deus.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206084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Lucas 8:21 </a:t>
            </a:r>
            <a:r>
              <a:rPr lang="pt-BR" sz="3200" dirty="0" smtClean="0"/>
              <a:t> </a:t>
            </a:r>
            <a:r>
              <a:rPr lang="pt-BR" sz="3200" i="1" dirty="0" smtClean="0">
                <a:solidFill>
                  <a:srgbClr val="002060"/>
                </a:solidFill>
              </a:rPr>
              <a:t>“</a:t>
            </a:r>
            <a:r>
              <a:rPr lang="pt-BR" sz="3200" i="1" smtClean="0">
                <a:solidFill>
                  <a:srgbClr val="002060"/>
                </a:solidFill>
              </a:rPr>
              <a:t>Minha mãe </a:t>
            </a:r>
            <a:r>
              <a:rPr lang="pt-BR" sz="3200" i="1" dirty="0" smtClean="0">
                <a:solidFill>
                  <a:srgbClr val="002060"/>
                </a:solidFill>
              </a:rPr>
              <a:t>e meus irmãos são aqueles que ouvem a Palavra de Deus”.</a:t>
            </a:r>
            <a:endParaRPr lang="pt-BR" sz="3200" i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314387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Mateus 21:42 </a:t>
            </a:r>
            <a:r>
              <a:rPr lang="pt-BR" sz="3200" dirty="0" smtClean="0"/>
              <a:t> </a:t>
            </a:r>
            <a:r>
              <a:rPr lang="pt-BR" sz="3200" i="1" dirty="0" smtClean="0">
                <a:solidFill>
                  <a:srgbClr val="002060"/>
                </a:solidFill>
              </a:rPr>
              <a:t>“Disse-lhes Jesus: Nunca leste nas escrituras...”.</a:t>
            </a:r>
            <a:endParaRPr lang="pt-BR" sz="3200" i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36510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Arial Black" pitchFamily="34" charset="0"/>
              </a:rPr>
              <a:t>Isaias 34:16 </a:t>
            </a:r>
            <a:r>
              <a:rPr lang="pt-BR" sz="3200" dirty="0" smtClean="0"/>
              <a:t> </a:t>
            </a:r>
            <a:r>
              <a:rPr lang="pt-BR" sz="3200" i="1" dirty="0" smtClean="0">
                <a:solidFill>
                  <a:srgbClr val="002060"/>
                </a:solidFill>
              </a:rPr>
              <a:t>“Buscai no livro de Senhor...”.</a:t>
            </a:r>
            <a:endParaRPr lang="pt-BR" sz="3200" i="1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982" y="188913"/>
            <a:ext cx="8496498" cy="6858000"/>
          </a:xfrm>
          <a:effectLst>
            <a:outerShdw blurRad="12700" dist="25400" sx="1000" sy="1000" algn="ctr" rotWithShape="0">
              <a:schemeClr val="tx1"/>
            </a:outerShdw>
          </a:effectLst>
        </p:spPr>
        <p:txBody>
          <a:bodyPr/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A Bíblia não se trata de um livro único, mas de uma coleção de livros reunidos num só volume. A palavra Bíblia significa “Os Livros”, a coleção dos livros tidos como sagrados pelos cristãos. A Bíblia contém 66 livros e está dividida em duas grandes partes chamadas:</a:t>
            </a:r>
            <a:r>
              <a:rPr lang="pt-BR" sz="2400" b="1" dirty="0">
                <a:solidFill>
                  <a:srgbClr val="002060"/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Velho Testamento e Novo </a:t>
            </a:r>
            <a:r>
              <a:rPr lang="pt-BR" sz="3200" b="1" dirty="0" smtClean="0">
                <a:solidFill>
                  <a:srgbClr val="002060"/>
                </a:solidFill>
              </a:rPr>
              <a:t>Testamento .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9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1566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3568" y="207884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A palavra grega Bíblia, em plural, deriva do grego </a:t>
            </a:r>
            <a:r>
              <a:rPr lang="pt-BR" sz="3600" b="1" i="1" dirty="0" err="1" smtClean="0">
                <a:solidFill>
                  <a:srgbClr val="002060"/>
                </a:solidFill>
                <a:latin typeface="+mj-lt"/>
              </a:rPr>
              <a:t>bíblos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 ou </a:t>
            </a:r>
            <a:r>
              <a:rPr lang="pt-BR" sz="3600" b="1" i="1" dirty="0" err="1" smtClean="0">
                <a:solidFill>
                  <a:srgbClr val="002060"/>
                </a:solidFill>
                <a:latin typeface="+mj-lt"/>
              </a:rPr>
              <a:t>bíblion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 (</a:t>
            </a:r>
            <a:r>
              <a:rPr lang="pt-BR" sz="3600" b="1" i="1" dirty="0" err="1" smtClean="0">
                <a:solidFill>
                  <a:srgbClr val="002060"/>
                </a:solidFill>
                <a:latin typeface="+mj-lt"/>
              </a:rPr>
              <a:t>βίβλιον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) que significa "rolo" ou "livro". </a:t>
            </a:r>
            <a:r>
              <a:rPr lang="pt-BR" sz="3600" b="1" i="1" dirty="0" err="1" smtClean="0">
                <a:solidFill>
                  <a:srgbClr val="002060"/>
                </a:solidFill>
                <a:latin typeface="+mj-lt"/>
              </a:rPr>
              <a:t>Bíblion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, no caso NOMINATIVO plural, assume a forma </a:t>
            </a:r>
            <a:r>
              <a:rPr lang="pt-BR" sz="3600" b="1" i="1" dirty="0" smtClean="0">
                <a:solidFill>
                  <a:srgbClr val="002060"/>
                </a:solidFill>
                <a:latin typeface="+mj-lt"/>
              </a:rPr>
              <a:t>bíblia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, significando "livros".</a:t>
            </a:r>
            <a:endParaRPr lang="pt-BR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1268760"/>
            <a:ext cx="6264696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  <a:latin typeface="Arial Black" pitchFamily="34" charset="0"/>
              </a:rPr>
              <a:t>SEUS ESCRITORES</a:t>
            </a:r>
            <a:endParaRPr lang="pt-BR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7544" y="4725144"/>
            <a:ext cx="828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“Sabemos primeiramente isto, escreveu Pedro, que nenhuma profecia da 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escritura provém de particular elucidação, porque nunca jamais qualquer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 profecia foi dada por vontade humana, entretanto, homens santos falaram da parte de Deus movidos pelo Espírito Santo” </a:t>
            </a:r>
            <a:r>
              <a:rPr lang="pt-BR" sz="2000" b="1" dirty="0">
                <a:solidFill>
                  <a:srgbClr val="C00000"/>
                </a:solidFill>
              </a:rPr>
              <a:t>2 Pedro 1:20,21</a:t>
            </a:r>
            <a:r>
              <a:rPr lang="pt-BR" sz="2000" b="1" dirty="0">
                <a:solidFill>
                  <a:srgbClr val="002060"/>
                </a:solidFill>
              </a:rPr>
              <a:t>.</a:t>
            </a:r>
          </a:p>
          <a:p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ESCRIB02"/>
          <p:cNvPicPr>
            <a:picLocks noChangeAspect="1" noChangeArrowheads="1"/>
          </p:cNvPicPr>
          <p:nvPr/>
        </p:nvPicPr>
        <p:blipFill>
          <a:blip r:embed="rId5" cstate="print"/>
          <a:srcRect r="33084" b="67850"/>
          <a:stretch>
            <a:fillRect/>
          </a:stretch>
        </p:blipFill>
        <p:spPr bwMode="auto">
          <a:xfrm>
            <a:off x="4463988" y="2330801"/>
            <a:ext cx="4536504" cy="31219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" name="Picture 3" descr="ESCRIB02"/>
          <p:cNvPicPr>
            <a:picLocks noChangeAspect="1" noChangeArrowheads="1"/>
          </p:cNvPicPr>
          <p:nvPr/>
        </p:nvPicPr>
        <p:blipFill>
          <a:blip r:embed="rId5" cstate="print"/>
          <a:srcRect l="95339" r="738" b="67850"/>
          <a:stretch>
            <a:fillRect/>
          </a:stretch>
        </p:blipFill>
        <p:spPr bwMode="auto">
          <a:xfrm>
            <a:off x="6274594" y="2422677"/>
            <a:ext cx="2401862" cy="754960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80603" y="1340768"/>
            <a:ext cx="4463405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Durante 1500 anos aproximadamente, Deus revelou Sua mensagem a 40 pessoas diferentes que escreveram os 66 livros da Bíblia. Muitos deles não viveram na mesma época, mas seus escritos foram um modo perfeito porque Deus deu a mensagem a eles.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9" name="Picture 2" descr="http://www.universonline.info/wp-content/uploads/2012/01/A-Grande-Esperan%C3%A7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1566"/>
            <a:ext cx="1152128" cy="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55576" y="1404059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800" b="1" dirty="0" smtClean="0">
                <a:solidFill>
                  <a:srgbClr val="002060"/>
                </a:solidFill>
              </a:rPr>
              <a:t> 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 </a:t>
            </a:r>
            <a:r>
              <a:rPr lang="pt-BR" sz="2800" b="1" smtClean="0">
                <a:solidFill>
                  <a:srgbClr val="002060"/>
                </a:solidFill>
              </a:rPr>
              <a:t>Foi escrito em </a:t>
            </a:r>
            <a:r>
              <a:rPr lang="pt-BR" sz="2800" b="1" dirty="0" smtClean="0">
                <a:solidFill>
                  <a:srgbClr val="002060"/>
                </a:solidFill>
              </a:rPr>
              <a:t>três idiomas: Hebraico, Aramaico e Grego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 Essas 40 pessoas foram(reis, pastores</a:t>
            </a:r>
            <a:r>
              <a:rPr lang="pt-BR" sz="2800" b="1" smtClean="0">
                <a:solidFill>
                  <a:srgbClr val="002060"/>
                </a:solidFill>
              </a:rPr>
              <a:t>, advogados</a:t>
            </a:r>
            <a:r>
              <a:rPr lang="pt-BR" sz="2800" b="1" dirty="0" smtClean="0">
                <a:solidFill>
                  <a:srgbClr val="002060"/>
                </a:solidFill>
              </a:rPr>
              <a:t>, um general do exército, pescadores, sacerdotes, e um médico) escreveram sobre os assuntos mais controversos mas sem contradição, pessoas que, na maioria dos casos, nunca se conheceram.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Os 66 livros mantém uma grande harmonia entre si.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2060"/>
                </a:solidFill>
              </a:rPr>
              <a:t> 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0" name="Imagem 9" descr="biblia-nova-versao-imagem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132856"/>
            <a:ext cx="3570162" cy="322207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Imagem 10" descr="livro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420" y="1268760"/>
            <a:ext cx="4590580" cy="439248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347864" y="2996952"/>
            <a:ext cx="115212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347864" y="3501008"/>
            <a:ext cx="115212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4127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1  LIVRO COM VARIOS LIVROS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BÍBLIA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80112" y="573499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BÍBLIOTECA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3995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39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1196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27</a:t>
            </a:r>
            <a:endParaRPr lang="pt-BR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960</Words>
  <Application>Microsoft Office PowerPoint</Application>
  <PresentationFormat>Apresentação na tela (4:3)</PresentationFormat>
  <Paragraphs>183</Paragraphs>
  <Slides>29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 A Bíblia é um tesouro de valor inestimável. Esse tesouro, que está ao alcance de todos, nos revela o caminho da salvação. Ela tem recebido vários nomes, alguns a chamam simplesmente: Bíblia, outros de Escrituras Sagradas, O livro dos livros, O divino livro ou a palavra de Deus. </vt:lpstr>
      <vt:lpstr>Apresentação do PowerPoint</vt:lpstr>
      <vt:lpstr>A Bíblia não se trata de um livro único, mas de uma coleção de livros reunidos num só volume. A palavra Bíblia significa “Os Livros”, a coleção dos livros tidos como sagrados pelos cristãos. A Bíblia contém 66 livros e está dividida em duas grandes partes chamadas: Velho Testamento e Novo Testamento 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 &amp; Paulo</dc:creator>
  <cp:lastModifiedBy>click digital</cp:lastModifiedBy>
  <cp:revision>101</cp:revision>
  <dcterms:created xsi:type="dcterms:W3CDTF">2012-10-06T21:31:16Z</dcterms:created>
  <dcterms:modified xsi:type="dcterms:W3CDTF">2015-01-05T15:19:40Z</dcterms:modified>
</cp:coreProperties>
</file>